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Raleway-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3a674f7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3a674f7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3a674f7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a3a674f7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815950" y="630225"/>
            <a:ext cx="62880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EVRFPD Special Board Meeting</a:t>
            </a:r>
            <a:endParaRPr/>
          </a:p>
        </p:txBody>
      </p:sp>
      <p:sp>
        <p:nvSpPr>
          <p:cNvPr id="73" name="Google Shape;73;p13"/>
          <p:cNvSpPr txBox="1"/>
          <p:nvPr>
            <p:ph idx="1" type="subTitle"/>
          </p:nvPr>
        </p:nvSpPr>
        <p:spPr>
          <a:xfrm>
            <a:off x="2815949" y="3261350"/>
            <a:ext cx="55242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December 7, 2023</a:t>
            </a:r>
            <a:endParaRPr b="1" sz="2400"/>
          </a:p>
        </p:txBody>
      </p:sp>
      <p:pic>
        <p:nvPicPr>
          <p:cNvPr id="74" name="Google Shape;74;p13"/>
          <p:cNvPicPr preferRelativeResize="0"/>
          <p:nvPr/>
        </p:nvPicPr>
        <p:blipFill rotWithShape="1">
          <a:blip r:embed="rId3">
            <a:alphaModFix/>
          </a:blip>
          <a:srcRect b="28581" l="0" r="0" t="0"/>
          <a:stretch/>
        </p:blipFill>
        <p:spPr>
          <a:xfrm>
            <a:off x="190575" y="1335250"/>
            <a:ext cx="2066926" cy="2019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8"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80" name="Google Shape;80;p14"/>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1" name="Google Shape;81;p14"/>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Agenda</a:t>
            </a:r>
            <a:endParaRPr b="1" sz="3000">
              <a:solidFill>
                <a:schemeClr val="lt2"/>
              </a:solidFill>
              <a:latin typeface="Raleway"/>
              <a:ea typeface="Raleway"/>
              <a:cs typeface="Raleway"/>
              <a:sym typeface="Raleway"/>
            </a:endParaRPr>
          </a:p>
        </p:txBody>
      </p:sp>
      <p:sp>
        <p:nvSpPr>
          <p:cNvPr id="82" name="Google Shape;82;p14"/>
          <p:cNvSpPr txBox="1"/>
          <p:nvPr>
            <p:ph idx="4294967295" type="body"/>
          </p:nvPr>
        </p:nvSpPr>
        <p:spPr>
          <a:xfrm>
            <a:off x="2855550" y="1377475"/>
            <a:ext cx="3432900" cy="1736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Raleway"/>
              <a:buAutoNum type="arabicPeriod"/>
            </a:pPr>
            <a:r>
              <a:rPr b="1" lang="en" sz="1200">
                <a:latin typeface="Raleway"/>
                <a:ea typeface="Raleway"/>
                <a:cs typeface="Raleway"/>
                <a:sym typeface="Raleway"/>
              </a:rPr>
              <a:t>Approval of November Minutes - comments, edits?</a:t>
            </a:r>
            <a:endParaRPr b="1" sz="12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304800" lvl="0" marL="457200" rtl="0" algn="l">
              <a:spcBef>
                <a:spcPts val="1000"/>
              </a:spcBef>
              <a:spcAft>
                <a:spcPts val="0"/>
              </a:spcAft>
              <a:buSzPts val="1200"/>
              <a:buFont typeface="Raleway"/>
              <a:buAutoNum type="arabicPeriod"/>
            </a:pPr>
            <a:r>
              <a:rPr b="1" lang="en" sz="1200">
                <a:latin typeface="Raleway"/>
                <a:ea typeface="Raleway"/>
                <a:cs typeface="Raleway"/>
                <a:sym typeface="Raleway"/>
              </a:rPr>
              <a:t>Clarification of Roles and Responsibilities (continued on next slide)</a:t>
            </a:r>
            <a:endParaRPr b="1" sz="12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6" name="Shape 86"/>
        <p:cNvGrpSpPr/>
        <p:nvPr/>
      </p:nvGrpSpPr>
      <p:grpSpPr>
        <a:xfrm>
          <a:off x="0" y="0"/>
          <a:ext cx="0" cy="0"/>
          <a:chOff x="0" y="0"/>
          <a:chExt cx="0" cy="0"/>
        </a:xfrm>
      </p:grpSpPr>
      <p:sp>
        <p:nvSpPr>
          <p:cNvPr id="87" name="Google Shape;87;p15"/>
          <p:cNvSpPr txBox="1"/>
          <p:nvPr>
            <p:ph type="title"/>
          </p:nvPr>
        </p:nvSpPr>
        <p:spPr>
          <a:xfrm>
            <a:off x="283100" y="282350"/>
            <a:ext cx="8622300" cy="47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CC0000"/>
                </a:solidFill>
                <a:highlight>
                  <a:schemeClr val="lt1"/>
                </a:highlight>
              </a:rPr>
              <a:t>Clarifying Roles and Responsibilities</a:t>
            </a:r>
            <a:endParaRPr sz="900">
              <a:solidFill>
                <a:srgbClr val="CC0000"/>
              </a:solidFill>
              <a:highlight>
                <a:schemeClr val="lt1"/>
              </a:highlight>
            </a:endParaRPr>
          </a:p>
          <a:p>
            <a:pPr indent="0" lvl="0" marL="0" rtl="0" algn="l">
              <a:spcBef>
                <a:spcPts val="1000"/>
              </a:spcBef>
              <a:spcAft>
                <a:spcPts val="0"/>
              </a:spcAft>
              <a:buNone/>
            </a:pPr>
            <a:r>
              <a:t/>
            </a:r>
            <a:endParaRPr sz="500"/>
          </a:p>
          <a:p>
            <a:pPr indent="-381000" lvl="0" marL="457200" rtl="0" algn="l">
              <a:spcBef>
                <a:spcPts val="1000"/>
              </a:spcBef>
              <a:spcAft>
                <a:spcPts val="0"/>
              </a:spcAft>
              <a:buSzPts val="2400"/>
              <a:buAutoNum type="arabicPeriod"/>
            </a:pPr>
            <a:r>
              <a:rPr lang="en" sz="2400"/>
              <a:t>Station 2</a:t>
            </a:r>
            <a:endParaRPr sz="2400"/>
          </a:p>
          <a:p>
            <a:pPr indent="-381000" lvl="1" marL="914400" rtl="0" algn="l">
              <a:spcBef>
                <a:spcPts val="0"/>
              </a:spcBef>
              <a:spcAft>
                <a:spcPts val="0"/>
              </a:spcAft>
              <a:buSzPts val="2400"/>
              <a:buAutoNum type="alphaLcPeriod"/>
            </a:pPr>
            <a:r>
              <a:rPr lang="en" sz="2400"/>
              <a:t>GOAL: For Board to take over </a:t>
            </a:r>
            <a:br>
              <a:rPr lang="en" sz="2400"/>
            </a:br>
            <a:r>
              <a:rPr lang="en" sz="2400"/>
              <a:t>management of Station 2.</a:t>
            </a:r>
            <a:endParaRPr sz="2400"/>
          </a:p>
          <a:p>
            <a:pPr indent="-381000" lvl="1" marL="914400" rtl="0" algn="l">
              <a:spcBef>
                <a:spcPts val="0"/>
              </a:spcBef>
              <a:spcAft>
                <a:spcPts val="0"/>
              </a:spcAft>
              <a:buSzPts val="2400"/>
              <a:buAutoNum type="alphaLcPeriod"/>
            </a:pPr>
            <a:r>
              <a:rPr lang="en" sz="2400"/>
              <a:t>Tasks assigned at last meeting:</a:t>
            </a:r>
            <a:endParaRPr sz="2400"/>
          </a:p>
          <a:p>
            <a:pPr indent="-304800" lvl="0" marL="1371600" rtl="0" algn="l">
              <a:spcBef>
                <a:spcPts val="0"/>
              </a:spcBef>
              <a:spcAft>
                <a:spcPts val="0"/>
              </a:spcAft>
              <a:buClr>
                <a:srgbClr val="CFE2F3"/>
              </a:buClr>
              <a:buSzPts val="1200"/>
              <a:buFont typeface="Arial"/>
              <a:buAutoNum type="arabicPeriod"/>
            </a:pPr>
            <a:r>
              <a:rPr lang="en" sz="1200">
                <a:solidFill>
                  <a:srgbClr val="CFE2F3"/>
                </a:solidFill>
                <a:latin typeface="Arial"/>
                <a:ea typeface="Arial"/>
                <a:cs typeface="Arial"/>
                <a:sym typeface="Arial"/>
              </a:rPr>
              <a:t>Mike checking distance requirements for flagpole</a:t>
            </a:r>
            <a:endParaRPr sz="1200">
              <a:solidFill>
                <a:srgbClr val="CFE2F3"/>
              </a:solidFill>
              <a:latin typeface="Arial"/>
              <a:ea typeface="Arial"/>
              <a:cs typeface="Arial"/>
              <a:sym typeface="Arial"/>
            </a:endParaRPr>
          </a:p>
          <a:p>
            <a:pPr indent="-304800" lvl="0" marL="1371600" rtl="0" algn="l">
              <a:spcBef>
                <a:spcPts val="0"/>
              </a:spcBef>
              <a:spcAft>
                <a:spcPts val="0"/>
              </a:spcAft>
              <a:buClr>
                <a:srgbClr val="CFE2F3"/>
              </a:buClr>
              <a:buSzPts val="1200"/>
              <a:buFont typeface="Arial"/>
              <a:buAutoNum type="arabicPeriod"/>
            </a:pPr>
            <a:r>
              <a:rPr lang="en" sz="1200">
                <a:solidFill>
                  <a:srgbClr val="CFE2F3"/>
                </a:solidFill>
                <a:latin typeface="Arial"/>
                <a:ea typeface="Arial"/>
                <a:cs typeface="Arial"/>
                <a:sym typeface="Arial"/>
              </a:rPr>
              <a:t>Mike and Staciy work on plot plan</a:t>
            </a:r>
            <a:endParaRPr sz="1200">
              <a:solidFill>
                <a:srgbClr val="CFE2F3"/>
              </a:solidFill>
              <a:latin typeface="Arial"/>
              <a:ea typeface="Arial"/>
              <a:cs typeface="Arial"/>
              <a:sym typeface="Arial"/>
            </a:endParaRPr>
          </a:p>
          <a:p>
            <a:pPr indent="-304800" lvl="0" marL="1371600" rtl="0" algn="l">
              <a:spcBef>
                <a:spcPts val="0"/>
              </a:spcBef>
              <a:spcAft>
                <a:spcPts val="0"/>
              </a:spcAft>
              <a:buClr>
                <a:srgbClr val="CFE2F3"/>
              </a:buClr>
              <a:buSzPts val="1200"/>
              <a:buFont typeface="Arial"/>
              <a:buAutoNum type="arabicPeriod"/>
            </a:pPr>
            <a:r>
              <a:rPr lang="en" sz="1200">
                <a:solidFill>
                  <a:srgbClr val="CFE2F3"/>
                </a:solidFill>
                <a:latin typeface="Arial"/>
                <a:ea typeface="Arial"/>
                <a:cs typeface="Arial"/>
                <a:sym typeface="Arial"/>
              </a:rPr>
              <a:t>Tracking expenditures and records for Station 2</a:t>
            </a:r>
            <a:endParaRPr sz="1200">
              <a:solidFill>
                <a:srgbClr val="CFE2F3"/>
              </a:solidFill>
              <a:latin typeface="Arial"/>
              <a:ea typeface="Arial"/>
              <a:cs typeface="Arial"/>
              <a:sym typeface="Arial"/>
            </a:endParaRPr>
          </a:p>
          <a:p>
            <a:pPr indent="-304800" lvl="0" marL="1371600" rtl="0" algn="l">
              <a:spcBef>
                <a:spcPts val="0"/>
              </a:spcBef>
              <a:spcAft>
                <a:spcPts val="0"/>
              </a:spcAft>
              <a:buClr>
                <a:srgbClr val="CFE2F3"/>
              </a:buClr>
              <a:buSzPts val="1200"/>
              <a:buFont typeface="Arial"/>
              <a:buAutoNum type="arabicPeriod"/>
            </a:pPr>
            <a:r>
              <a:rPr lang="en" sz="1200">
                <a:solidFill>
                  <a:srgbClr val="CFE2F3"/>
                </a:solidFill>
                <a:latin typeface="Arial"/>
                <a:ea typeface="Arial"/>
                <a:cs typeface="Arial"/>
                <a:sym typeface="Arial"/>
              </a:rPr>
              <a:t>Project mgmt done by Board, carried out by Mike.</a:t>
            </a:r>
            <a:endParaRPr sz="1200">
              <a:solidFill>
                <a:srgbClr val="CFE2F3"/>
              </a:solidFill>
              <a:latin typeface="Arial"/>
              <a:ea typeface="Arial"/>
              <a:cs typeface="Arial"/>
              <a:sym typeface="Arial"/>
            </a:endParaRPr>
          </a:p>
          <a:p>
            <a:pPr indent="-381000" lvl="1" marL="914400" rtl="0" algn="l">
              <a:spcBef>
                <a:spcPts val="0"/>
              </a:spcBef>
              <a:spcAft>
                <a:spcPts val="0"/>
              </a:spcAft>
              <a:buSzPts val="2400"/>
              <a:buAutoNum type="alphaLcPeriod"/>
            </a:pPr>
            <a:r>
              <a:rPr lang="en" sz="2400"/>
              <a:t>Current status</a:t>
            </a:r>
            <a:endParaRPr sz="2400"/>
          </a:p>
          <a:p>
            <a:pPr indent="-304800" lvl="2" marL="1371600" rtl="0" algn="l">
              <a:spcBef>
                <a:spcPts val="0"/>
              </a:spcBef>
              <a:spcAft>
                <a:spcPts val="0"/>
              </a:spcAft>
              <a:buClr>
                <a:srgbClr val="CFE2F3"/>
              </a:buClr>
              <a:buSzPts val="1200"/>
              <a:buAutoNum type="romanLcPeriod"/>
            </a:pPr>
            <a:r>
              <a:rPr lang="en" sz="1200">
                <a:solidFill>
                  <a:srgbClr val="CFE2F3"/>
                </a:solidFill>
              </a:rPr>
              <a:t>Mike completed plot plan and confirmed flagpole is ok.</a:t>
            </a:r>
            <a:endParaRPr sz="1200">
              <a:solidFill>
                <a:srgbClr val="CFE2F3"/>
              </a:solidFill>
            </a:endParaRPr>
          </a:p>
          <a:p>
            <a:pPr indent="-304800" lvl="2" marL="1371600" rtl="0" algn="l">
              <a:spcBef>
                <a:spcPts val="0"/>
              </a:spcBef>
              <a:spcAft>
                <a:spcPts val="0"/>
              </a:spcAft>
              <a:buClr>
                <a:srgbClr val="CFE2F3"/>
              </a:buClr>
              <a:buSzPts val="1200"/>
              <a:buAutoNum type="romanLcPeriod"/>
            </a:pPr>
            <a:r>
              <a:rPr lang="en" sz="1200">
                <a:solidFill>
                  <a:srgbClr val="CFE2F3"/>
                </a:solidFill>
              </a:rPr>
              <a:t>Mike got original building plans, foundation calculations, and permits from County and sent to Deidra.</a:t>
            </a:r>
            <a:endParaRPr sz="1200">
              <a:solidFill>
                <a:srgbClr val="CFE2F3"/>
              </a:solidFill>
            </a:endParaRPr>
          </a:p>
          <a:p>
            <a:pPr indent="-304800" lvl="2" marL="1371600" rtl="0" algn="l">
              <a:spcBef>
                <a:spcPts val="0"/>
              </a:spcBef>
              <a:spcAft>
                <a:spcPts val="0"/>
              </a:spcAft>
              <a:buClr>
                <a:srgbClr val="CFE2F3"/>
              </a:buClr>
              <a:buSzPts val="1200"/>
              <a:buAutoNum type="romanLcPeriod"/>
            </a:pPr>
            <a:r>
              <a:rPr lang="en" sz="1200">
                <a:solidFill>
                  <a:srgbClr val="CFE2F3"/>
                </a:solidFill>
              </a:rPr>
              <a:t>MIke has also moved ahead on some other items (planning some work on small pump house, going to County for information on signage requirements and use of creek as water source, etc)</a:t>
            </a:r>
            <a:endParaRPr sz="1200">
              <a:solidFill>
                <a:srgbClr val="CFE2F3"/>
              </a:solidFill>
            </a:endParaRPr>
          </a:p>
          <a:p>
            <a:pPr indent="-304800" lvl="2" marL="1371600" rtl="0" algn="l">
              <a:spcBef>
                <a:spcPts val="0"/>
              </a:spcBef>
              <a:spcAft>
                <a:spcPts val="0"/>
              </a:spcAft>
              <a:buClr>
                <a:srgbClr val="CFE2F3"/>
              </a:buClr>
              <a:buSzPts val="1200"/>
              <a:buAutoNum type="romanLcPeriod"/>
            </a:pPr>
            <a:r>
              <a:rPr lang="en" sz="1200">
                <a:solidFill>
                  <a:srgbClr val="CFE2F3"/>
                </a:solidFill>
              </a:rPr>
              <a:t>Mike has been acting as point person with Deidra, rather than going through Board, for numerous things.</a:t>
            </a:r>
            <a:endParaRPr sz="1200">
              <a:solidFill>
                <a:srgbClr val="CFE2F3"/>
              </a:solidFill>
            </a:endParaRPr>
          </a:p>
          <a:p>
            <a:pPr indent="0" lvl="0" marL="914400" rtl="0" algn="l">
              <a:spcBef>
                <a:spcPts val="0"/>
              </a:spcBef>
              <a:spcAft>
                <a:spcPts val="0"/>
              </a:spcAft>
              <a:buNone/>
            </a:pPr>
            <a:r>
              <a:t/>
            </a:r>
            <a:endParaRPr sz="2400">
              <a:solidFill>
                <a:srgbClr val="CFE2F3"/>
              </a:solidFill>
            </a:endParaRPr>
          </a:p>
          <a:p>
            <a:pPr indent="0" lvl="0" marL="0" rtl="0" algn="l">
              <a:spcBef>
                <a:spcPts val="0"/>
              </a:spcBef>
              <a:spcAft>
                <a:spcPts val="0"/>
              </a:spcAft>
              <a:buNone/>
            </a:pPr>
            <a:r>
              <a:t/>
            </a:r>
            <a:endParaRPr b="0" sz="1200">
              <a:solidFill>
                <a:srgbClr val="CFE2F3"/>
              </a:solidFill>
              <a:latin typeface="Arial"/>
              <a:ea typeface="Arial"/>
              <a:cs typeface="Arial"/>
              <a:sym typeface="Arial"/>
            </a:endParaRPr>
          </a:p>
          <a:p>
            <a:pPr indent="0" lvl="0" marL="1371600" rtl="0" algn="l">
              <a:spcBef>
                <a:spcPts val="0"/>
              </a:spcBef>
              <a:spcAft>
                <a:spcPts val="0"/>
              </a:spcAft>
              <a:buNone/>
            </a:pPr>
            <a:r>
              <a:t/>
            </a:r>
            <a:endParaRPr sz="2400"/>
          </a:p>
          <a:p>
            <a:pPr indent="0" lvl="0" marL="0" rtl="0" algn="l">
              <a:spcBef>
                <a:spcPts val="1000"/>
              </a:spcBef>
              <a:spcAft>
                <a:spcPts val="1000"/>
              </a:spcAft>
              <a:buNone/>
            </a:pPr>
            <a:r>
              <a:t/>
            </a:r>
            <a:endParaRPr sz="2400"/>
          </a:p>
        </p:txBody>
      </p:sp>
      <p:grpSp>
        <p:nvGrpSpPr>
          <p:cNvPr id="88" name="Google Shape;88;p15"/>
          <p:cNvGrpSpPr/>
          <p:nvPr/>
        </p:nvGrpSpPr>
        <p:grpSpPr>
          <a:xfrm>
            <a:off x="6395121" y="1182873"/>
            <a:ext cx="2281508" cy="2243536"/>
            <a:chOff x="6803275" y="395363"/>
            <a:chExt cx="2212050" cy="2537076"/>
          </a:xfrm>
        </p:grpSpPr>
        <p:pic>
          <p:nvPicPr>
            <p:cNvPr id="89" name="Google Shape;89;p1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90" name="Google Shape;90;p15"/>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91" name="Google Shape;91;p15"/>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800"/>
                </a:spcAft>
                <a:buNone/>
              </a:pPr>
              <a:r>
                <a:rPr b="1" lang="en" sz="2100">
                  <a:solidFill>
                    <a:srgbClr val="CC0000"/>
                  </a:solidFill>
                  <a:latin typeface="Raleway"/>
                  <a:ea typeface="Raleway"/>
                  <a:cs typeface="Raleway"/>
                  <a:sym typeface="Raleway"/>
                </a:rPr>
                <a:t>GREAT PROGRESS SO FAR – GOOD JOB, TEAM!!</a:t>
              </a:r>
              <a:endParaRPr b="1" sz="1900">
                <a:solidFill>
                  <a:srgbClr val="CC0000"/>
                </a:solidFill>
                <a:latin typeface="Raleway"/>
                <a:ea typeface="Raleway"/>
                <a:cs typeface="Raleway"/>
                <a:sym typeface="Raleway"/>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7" st="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283100" y="282350"/>
            <a:ext cx="8622300" cy="47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CC0000"/>
                </a:solidFill>
                <a:highlight>
                  <a:schemeClr val="lt1"/>
                </a:highlight>
              </a:rPr>
              <a:t>Clarifying Roles and Responsibilities (cont)</a:t>
            </a:r>
            <a:endParaRPr sz="2800">
              <a:solidFill>
                <a:srgbClr val="CC0000"/>
              </a:solidFill>
              <a:highlight>
                <a:schemeClr val="lt1"/>
              </a:highlight>
            </a:endParaRPr>
          </a:p>
          <a:p>
            <a:pPr indent="0" lvl="0" marL="0" rtl="0" algn="l">
              <a:spcBef>
                <a:spcPts val="1000"/>
              </a:spcBef>
              <a:spcAft>
                <a:spcPts val="0"/>
              </a:spcAft>
              <a:buNone/>
            </a:pPr>
            <a:r>
              <a:t/>
            </a:r>
            <a:endParaRPr b="0" sz="1200">
              <a:solidFill>
                <a:srgbClr val="CFE2F3"/>
              </a:solidFill>
              <a:latin typeface="Arial"/>
              <a:ea typeface="Arial"/>
              <a:cs typeface="Arial"/>
              <a:sym typeface="Arial"/>
            </a:endParaRPr>
          </a:p>
          <a:p>
            <a:pPr indent="0" lvl="0" marL="457200" rtl="0" algn="l">
              <a:spcBef>
                <a:spcPts val="1000"/>
              </a:spcBef>
              <a:spcAft>
                <a:spcPts val="0"/>
              </a:spcAft>
              <a:buNone/>
            </a:pPr>
            <a:r>
              <a:rPr lang="en" sz="2400"/>
              <a:t>d.	Going forward:</a:t>
            </a:r>
            <a:endParaRPr sz="2400"/>
          </a:p>
          <a:p>
            <a:pPr indent="-304800" lvl="3" marL="1828800" rtl="0" algn="l">
              <a:spcBef>
                <a:spcPts val="0"/>
              </a:spcBef>
              <a:spcAft>
                <a:spcPts val="0"/>
              </a:spcAft>
              <a:buClr>
                <a:srgbClr val="CFE2F3"/>
              </a:buClr>
              <a:buSzPts val="1200"/>
              <a:buAutoNum type="arabicPeriod"/>
            </a:pPr>
            <a:r>
              <a:rPr lang="en" sz="1200">
                <a:solidFill>
                  <a:srgbClr val="CFE2F3"/>
                </a:solidFill>
              </a:rPr>
              <a:t>The Board will act as point person with Deidra. All interactions</a:t>
            </a:r>
            <a:endParaRPr sz="1200">
              <a:solidFill>
                <a:srgbClr val="CFE2F3"/>
              </a:solidFill>
            </a:endParaRPr>
          </a:p>
          <a:p>
            <a:pPr indent="0" lvl="0" marL="1828800" rtl="0" algn="l">
              <a:spcBef>
                <a:spcPts val="0"/>
              </a:spcBef>
              <a:spcAft>
                <a:spcPts val="0"/>
              </a:spcAft>
              <a:buNone/>
            </a:pPr>
            <a:r>
              <a:rPr lang="en" sz="1200">
                <a:solidFill>
                  <a:srgbClr val="CFE2F3"/>
                </a:solidFill>
              </a:rPr>
              <a:t>will go directly between Deidra and the Board. </a:t>
            </a:r>
            <a:endParaRPr sz="1200">
              <a:solidFill>
                <a:srgbClr val="CFE2F3"/>
              </a:solidFill>
            </a:endParaRPr>
          </a:p>
          <a:p>
            <a:pPr indent="0" lvl="0" marL="1828800" rtl="0" algn="l">
              <a:spcBef>
                <a:spcPts val="0"/>
              </a:spcBef>
              <a:spcAft>
                <a:spcPts val="0"/>
              </a:spcAft>
              <a:buNone/>
            </a:pPr>
            <a:r>
              <a:rPr lang="en" sz="1200">
                <a:solidFill>
                  <a:srgbClr val="CFE2F3"/>
                </a:solidFill>
              </a:rPr>
              <a:t>Following from that, the Board will let Mike know </a:t>
            </a:r>
            <a:endParaRPr sz="1200">
              <a:solidFill>
                <a:srgbClr val="CFE2F3"/>
              </a:solidFill>
            </a:endParaRPr>
          </a:p>
          <a:p>
            <a:pPr indent="0" lvl="0" marL="1828800" rtl="0" algn="l">
              <a:spcBef>
                <a:spcPts val="0"/>
              </a:spcBef>
              <a:spcAft>
                <a:spcPts val="0"/>
              </a:spcAft>
              <a:buNone/>
            </a:pPr>
            <a:r>
              <a:rPr lang="en" sz="1200">
                <a:solidFill>
                  <a:srgbClr val="CFE2F3"/>
                </a:solidFill>
              </a:rPr>
              <a:t>what needs to be done with Station 2. </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Deidra will be point person with the County offices. </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There will be no demolition, and no further work of any kind </a:t>
            </a:r>
            <a:endParaRPr sz="1200">
              <a:solidFill>
                <a:srgbClr val="CFE2F3"/>
              </a:solidFill>
            </a:endParaRPr>
          </a:p>
          <a:p>
            <a:pPr indent="0" lvl="0" marL="1828800" rtl="0" algn="l">
              <a:spcBef>
                <a:spcPts val="0"/>
              </a:spcBef>
              <a:spcAft>
                <a:spcPts val="0"/>
              </a:spcAft>
              <a:buNone/>
            </a:pPr>
            <a:r>
              <a:rPr lang="en" sz="1200">
                <a:solidFill>
                  <a:srgbClr val="CFE2F3"/>
                </a:solidFill>
              </a:rPr>
              <a:t>on Station 2 without a directive from Deidra to the Board, </a:t>
            </a:r>
            <a:endParaRPr sz="1200">
              <a:solidFill>
                <a:srgbClr val="CFE2F3"/>
              </a:solidFill>
            </a:endParaRPr>
          </a:p>
          <a:p>
            <a:pPr indent="0" lvl="0" marL="1828800" rtl="0" algn="l">
              <a:spcBef>
                <a:spcPts val="0"/>
              </a:spcBef>
              <a:spcAft>
                <a:spcPts val="0"/>
              </a:spcAft>
              <a:buNone/>
            </a:pPr>
            <a:r>
              <a:rPr lang="en" sz="1200">
                <a:solidFill>
                  <a:srgbClr val="CFE2F3"/>
                </a:solidFill>
              </a:rPr>
              <a:t>who will then tell Mike if there is anything he needs to do. </a:t>
            </a:r>
            <a:endParaRPr sz="1200">
              <a:solidFill>
                <a:srgbClr val="CFE2F3"/>
              </a:solidFill>
            </a:endParaRPr>
          </a:p>
          <a:p>
            <a:pPr indent="0" lvl="0" marL="1828800" rtl="0" algn="l">
              <a:spcBef>
                <a:spcPts val="0"/>
              </a:spcBef>
              <a:spcAft>
                <a:spcPts val="0"/>
              </a:spcAft>
              <a:buNone/>
            </a:pPr>
            <a:r>
              <a:rPr lang="en" sz="1200">
                <a:solidFill>
                  <a:srgbClr val="CFE2F3"/>
                </a:solidFill>
              </a:rPr>
              <a:t>This includes the small pump house referred to in Sunday email.</a:t>
            </a:r>
            <a:endParaRPr sz="1200">
              <a:solidFill>
                <a:srgbClr val="CFE2F3"/>
              </a:solidFill>
            </a:endParaRPr>
          </a:p>
          <a:p>
            <a:pPr indent="0" lvl="0" marL="457200" rtl="0" algn="l">
              <a:spcBef>
                <a:spcPts val="0"/>
              </a:spcBef>
              <a:spcAft>
                <a:spcPts val="0"/>
              </a:spcAft>
              <a:buNone/>
            </a:pPr>
            <a:r>
              <a:rPr lang="en" sz="2400"/>
              <a:t>e.  Action Items</a:t>
            </a:r>
            <a:endParaRPr sz="2400"/>
          </a:p>
          <a:p>
            <a:pPr indent="-304800" lvl="3" marL="1828800" rtl="0" algn="l">
              <a:spcBef>
                <a:spcPts val="0"/>
              </a:spcBef>
              <a:spcAft>
                <a:spcPts val="0"/>
              </a:spcAft>
              <a:buClr>
                <a:srgbClr val="CFE2F3"/>
              </a:buClr>
              <a:buSzPts val="1200"/>
              <a:buAutoNum type="arabicPeriod"/>
            </a:pPr>
            <a:r>
              <a:rPr lang="en" sz="1200">
                <a:solidFill>
                  <a:srgbClr val="CFE2F3"/>
                </a:solidFill>
              </a:rPr>
              <a:t>TJ and I will receive email from Deidra.</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I will forward docs to other Board members as I get them. </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TJ will meet Deidra at Station 2 if needed, or designate an alternate Board member. </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Mike will continue to gather and organize Station 2 records (permits, docs, financial records, etc.) so we can work toward collating them into binders.</a:t>
            </a:r>
            <a:endParaRPr sz="1200">
              <a:solidFill>
                <a:srgbClr val="CFE2F3"/>
              </a:solidFill>
            </a:endParaRPr>
          </a:p>
          <a:p>
            <a:pPr indent="-304800" lvl="3" marL="1828800" rtl="0" algn="l">
              <a:spcBef>
                <a:spcPts val="0"/>
              </a:spcBef>
              <a:spcAft>
                <a:spcPts val="0"/>
              </a:spcAft>
              <a:buClr>
                <a:srgbClr val="CFE2F3"/>
              </a:buClr>
              <a:buSzPts val="1200"/>
              <a:buAutoNum type="arabicPeriod"/>
            </a:pPr>
            <a:r>
              <a:rPr lang="en" sz="1200">
                <a:solidFill>
                  <a:srgbClr val="CFE2F3"/>
                </a:solidFill>
              </a:rPr>
              <a:t>Mike will work on cleaning out Station 2, per Deidra’s request. Would he like help from any Board members with that?</a:t>
            </a:r>
            <a:endParaRPr sz="1200">
              <a:solidFill>
                <a:srgbClr val="CFE2F3"/>
              </a:solidFill>
            </a:endParaRPr>
          </a:p>
          <a:p>
            <a:pPr indent="0" lvl="0" marL="457200" rtl="0" algn="l">
              <a:spcBef>
                <a:spcPts val="0"/>
              </a:spcBef>
              <a:spcAft>
                <a:spcPts val="0"/>
              </a:spcAft>
              <a:buNone/>
            </a:pPr>
            <a:r>
              <a:t/>
            </a:r>
            <a:endParaRPr sz="2400">
              <a:solidFill>
                <a:srgbClr val="CFE2F3"/>
              </a:solidFill>
            </a:endParaRPr>
          </a:p>
          <a:p>
            <a:pPr indent="0" lvl="0" marL="0" rtl="0" algn="l">
              <a:spcBef>
                <a:spcPts val="0"/>
              </a:spcBef>
              <a:spcAft>
                <a:spcPts val="0"/>
              </a:spcAft>
              <a:buNone/>
            </a:pPr>
            <a:r>
              <a:t/>
            </a:r>
            <a:endParaRPr b="0" sz="1200">
              <a:solidFill>
                <a:schemeClr val="dk2"/>
              </a:solidFill>
              <a:latin typeface="Arial"/>
              <a:ea typeface="Arial"/>
              <a:cs typeface="Arial"/>
              <a:sym typeface="Arial"/>
            </a:endParaRPr>
          </a:p>
          <a:p>
            <a:pPr indent="0" lvl="0" marL="457200" rtl="0" algn="l">
              <a:spcBef>
                <a:spcPts val="0"/>
              </a:spcBef>
              <a:spcAft>
                <a:spcPts val="0"/>
              </a:spcAft>
              <a:buNone/>
            </a:pPr>
            <a:r>
              <a:t/>
            </a:r>
            <a:endParaRPr sz="2400"/>
          </a:p>
          <a:p>
            <a:pPr indent="0" lvl="0" marL="0" rtl="0" algn="l">
              <a:spcBef>
                <a:spcPts val="0"/>
              </a:spcBef>
              <a:spcAft>
                <a:spcPts val="0"/>
              </a:spcAft>
              <a:buNone/>
            </a:pPr>
            <a:r>
              <a:t/>
            </a:r>
            <a:endParaRPr b="0" sz="1200">
              <a:solidFill>
                <a:srgbClr val="CFE2F3"/>
              </a:solidFill>
              <a:latin typeface="Arial"/>
              <a:ea typeface="Arial"/>
              <a:cs typeface="Arial"/>
              <a:sym typeface="Arial"/>
            </a:endParaRPr>
          </a:p>
          <a:p>
            <a:pPr indent="0" lvl="0" marL="1371600" rtl="0" algn="l">
              <a:spcBef>
                <a:spcPts val="0"/>
              </a:spcBef>
              <a:spcAft>
                <a:spcPts val="0"/>
              </a:spcAft>
              <a:buNone/>
            </a:pPr>
            <a:r>
              <a:t/>
            </a:r>
            <a:endParaRPr sz="2400"/>
          </a:p>
          <a:p>
            <a:pPr indent="0" lvl="0" marL="0" rtl="0" algn="l">
              <a:spcBef>
                <a:spcPts val="1000"/>
              </a:spcBef>
              <a:spcAft>
                <a:spcPts val="1000"/>
              </a:spcAft>
              <a:buNone/>
            </a:pPr>
            <a:r>
              <a:t/>
            </a:r>
            <a:endParaRPr sz="2400"/>
          </a:p>
        </p:txBody>
      </p:sp>
      <p:grpSp>
        <p:nvGrpSpPr>
          <p:cNvPr id="97" name="Google Shape;97;p16"/>
          <p:cNvGrpSpPr/>
          <p:nvPr/>
        </p:nvGrpSpPr>
        <p:grpSpPr>
          <a:xfrm>
            <a:off x="6936628" y="793645"/>
            <a:ext cx="2056543" cy="2831376"/>
            <a:chOff x="6803275" y="395363"/>
            <a:chExt cx="2212050" cy="2537076"/>
          </a:xfrm>
        </p:grpSpPr>
        <p:pic>
          <p:nvPicPr>
            <p:cNvPr id="98" name="Google Shape;98;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99" name="Google Shape;99;p16"/>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100" name="Google Shape;100;p16"/>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800"/>
                </a:spcAft>
                <a:buNone/>
              </a:pPr>
              <a:r>
                <a:rPr b="1" lang="en" sz="1800">
                  <a:solidFill>
                    <a:srgbClr val="CC0000"/>
                  </a:solidFill>
                  <a:latin typeface="Raleway"/>
                  <a:ea typeface="Raleway"/>
                  <a:cs typeface="Raleway"/>
                  <a:sym typeface="Raleway"/>
                </a:rPr>
                <a:t>We are a team! Let’s support each other and work together to utilize all of us as resources</a:t>
              </a:r>
              <a:endParaRPr b="1" sz="1600">
                <a:solidFill>
                  <a:srgbClr val="CC0000"/>
                </a:solidFill>
                <a:latin typeface="Raleway"/>
                <a:ea typeface="Raleway"/>
                <a:cs typeface="Raleway"/>
                <a:sym typeface="Raleway"/>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3" st="2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260850" y="251825"/>
            <a:ext cx="8622300" cy="47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CC0000"/>
                </a:solidFill>
                <a:highlight>
                  <a:schemeClr val="lt1"/>
                </a:highlight>
              </a:rPr>
              <a:t>Clarifying Roles and Responsibilities</a:t>
            </a:r>
            <a:endParaRPr sz="2800">
              <a:solidFill>
                <a:srgbClr val="CC0000"/>
              </a:solidFill>
              <a:highlight>
                <a:schemeClr val="lt1"/>
              </a:highlight>
            </a:endParaRPr>
          </a:p>
          <a:p>
            <a:pPr indent="0" lvl="0" marL="0" rtl="0" algn="l">
              <a:spcBef>
                <a:spcPts val="1000"/>
              </a:spcBef>
              <a:spcAft>
                <a:spcPts val="0"/>
              </a:spcAft>
              <a:buNone/>
            </a:pPr>
            <a:r>
              <a:t/>
            </a:r>
            <a:endParaRPr sz="2400"/>
          </a:p>
          <a:p>
            <a:pPr indent="0" lvl="0" marL="0" rtl="0" algn="l">
              <a:spcBef>
                <a:spcPts val="1000"/>
              </a:spcBef>
              <a:spcAft>
                <a:spcPts val="0"/>
              </a:spcAft>
              <a:buNone/>
            </a:pPr>
            <a:r>
              <a:rPr lang="en" sz="2400"/>
              <a:t>2. Grounds Maintenance Follow Up</a:t>
            </a:r>
            <a:endParaRPr sz="2400"/>
          </a:p>
          <a:p>
            <a:pPr indent="-381000" lvl="1" marL="914400" rtl="0" algn="l">
              <a:spcBef>
                <a:spcPts val="1000"/>
              </a:spcBef>
              <a:spcAft>
                <a:spcPts val="0"/>
              </a:spcAft>
              <a:buSzPts val="2400"/>
              <a:buAutoNum type="alphaLcPeriod"/>
            </a:pPr>
            <a:r>
              <a:rPr lang="en" sz="2400"/>
              <a:t>Recap:</a:t>
            </a:r>
            <a:endParaRPr sz="2400"/>
          </a:p>
          <a:p>
            <a:pPr indent="-336550" lvl="2" marL="1371600" rtl="0" algn="l">
              <a:spcBef>
                <a:spcPts val="0"/>
              </a:spcBef>
              <a:spcAft>
                <a:spcPts val="0"/>
              </a:spcAft>
              <a:buSzPts val="1700"/>
              <a:buAutoNum type="romanLcPeriod"/>
            </a:pPr>
            <a:r>
              <a:rPr lang="en" sz="1700"/>
              <a:t>Board voted in November 2022 to establish contract.</a:t>
            </a:r>
            <a:endParaRPr sz="1700"/>
          </a:p>
          <a:p>
            <a:pPr indent="-336550" lvl="2" marL="1371600" rtl="0" algn="l">
              <a:spcBef>
                <a:spcPts val="0"/>
              </a:spcBef>
              <a:spcAft>
                <a:spcPts val="0"/>
              </a:spcAft>
              <a:buSzPts val="1700"/>
              <a:buAutoNum type="romanLcPeriod"/>
            </a:pPr>
            <a:r>
              <a:rPr lang="en" sz="1700"/>
              <a:t>Board voted in December 2022 to award to George</a:t>
            </a:r>
            <a:endParaRPr sz="1700"/>
          </a:p>
          <a:p>
            <a:pPr indent="-336550" lvl="2" marL="1371600" rtl="0" algn="l">
              <a:spcBef>
                <a:spcPts val="0"/>
              </a:spcBef>
              <a:spcAft>
                <a:spcPts val="0"/>
              </a:spcAft>
              <a:buSzPts val="1700"/>
              <a:buAutoNum type="romanLcPeriod"/>
            </a:pPr>
            <a:r>
              <a:rPr lang="en" sz="1700"/>
              <a:t>Mike said last month he had not paid George</a:t>
            </a:r>
            <a:endParaRPr sz="1700"/>
          </a:p>
          <a:p>
            <a:pPr indent="0" lvl="0" marL="1371600" rtl="0" algn="l">
              <a:spcBef>
                <a:spcPts val="1000"/>
              </a:spcBef>
              <a:spcAft>
                <a:spcPts val="0"/>
              </a:spcAft>
              <a:buNone/>
            </a:pPr>
            <a:r>
              <a:t/>
            </a:r>
            <a:endParaRPr b="0" sz="1200">
              <a:solidFill>
                <a:srgbClr val="CFE2F3"/>
              </a:solidFill>
              <a:latin typeface="Arial"/>
              <a:ea typeface="Arial"/>
              <a:cs typeface="Arial"/>
              <a:sym typeface="Arial"/>
            </a:endParaRPr>
          </a:p>
          <a:p>
            <a:pPr indent="-381000" lvl="1" marL="914400" rtl="0" algn="l">
              <a:spcBef>
                <a:spcPts val="0"/>
              </a:spcBef>
              <a:spcAft>
                <a:spcPts val="0"/>
              </a:spcAft>
              <a:buSzPts val="2400"/>
              <a:buAutoNum type="alphaLcPeriod"/>
            </a:pPr>
            <a:r>
              <a:rPr lang="en" sz="2400"/>
              <a:t>Set up time tomorrow to meet to write and sign check.</a:t>
            </a:r>
            <a:endParaRPr sz="2400"/>
          </a:p>
          <a:p>
            <a:pPr indent="0" lvl="0" marL="0" rtl="0" algn="l">
              <a:spcBef>
                <a:spcPts val="0"/>
              </a:spcBef>
              <a:spcAft>
                <a:spcPts val="0"/>
              </a:spcAft>
              <a:buNone/>
            </a:pPr>
            <a:r>
              <a:t/>
            </a:r>
            <a:endParaRPr b="0" sz="1200">
              <a:solidFill>
                <a:srgbClr val="CFE2F3"/>
              </a:solidFill>
              <a:latin typeface="Arial"/>
              <a:ea typeface="Arial"/>
              <a:cs typeface="Arial"/>
              <a:sym typeface="Arial"/>
            </a:endParaRPr>
          </a:p>
          <a:p>
            <a:pPr indent="0" lvl="0" marL="1371600" rtl="0" algn="l">
              <a:spcBef>
                <a:spcPts val="0"/>
              </a:spcBef>
              <a:spcAft>
                <a:spcPts val="0"/>
              </a:spcAft>
              <a:buNone/>
            </a:pPr>
            <a:r>
              <a:t/>
            </a:r>
            <a:endParaRPr sz="2400"/>
          </a:p>
          <a:p>
            <a:pPr indent="0" lvl="0" marL="0" rtl="0" algn="l">
              <a:spcBef>
                <a:spcPts val="1000"/>
              </a:spcBef>
              <a:spcAft>
                <a:spcPts val="10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